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0"/>
  </p:notesMasterIdLst>
  <p:sldIdLst>
    <p:sldId id="256" r:id="rId2"/>
    <p:sldId id="275" r:id="rId3"/>
    <p:sldId id="276" r:id="rId4"/>
    <p:sldId id="278" r:id="rId5"/>
    <p:sldId id="257" r:id="rId6"/>
    <p:sldId id="279" r:id="rId7"/>
    <p:sldId id="280" r:id="rId8"/>
    <p:sldId id="273" r:id="rId9"/>
    <p:sldId id="277" r:id="rId10"/>
    <p:sldId id="266" r:id="rId11"/>
    <p:sldId id="268" r:id="rId12"/>
    <p:sldId id="269" r:id="rId13"/>
    <p:sldId id="270" r:id="rId14"/>
    <p:sldId id="271" r:id="rId15"/>
    <p:sldId id="274" r:id="rId16"/>
    <p:sldId id="282" r:id="rId17"/>
    <p:sldId id="285" r:id="rId18"/>
    <p:sldId id="28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cep GEMALMAZ" initials="RG" lastIdx="1" clrIdx="0">
    <p:extLst>
      <p:ext uri="{19B8F6BF-5375-455C-9EA6-DF929625EA0E}">
        <p15:presenceInfo xmlns:p15="http://schemas.microsoft.com/office/powerpoint/2012/main" userId="S::recep.gemalmaz@stu.fbu.edu.tr::6edc2548-c232-4836-bd73-94282432e5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8"/>
    <p:restoredTop sz="94694"/>
  </p:normalViewPr>
  <p:slideViewPr>
    <p:cSldViewPr snapToGrid="0" snapToObjects="1">
      <p:cViewPr>
        <p:scale>
          <a:sx n="124" d="100"/>
          <a:sy n="124" d="100"/>
        </p:scale>
        <p:origin x="100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4:16:40.5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24575,'16'16'0,"-4"-3"0,-9-10 0,60 30 0,-45-23 0,67 28 0,-40-27 0,-14 0 0,11-3 0,-39-6 0,5 3 0,2-2 0,4 10 0,-3-9 0,10 12 0,-15-11 0,26 14 0,-25-12 0,20 8 0,-20-12 0,10 7 0,-10-7 0,5 7 0,-6-6 0,6 7 0,-8-6 0,15 7 0,-16-6 0,16 4 0,-15-7 0,6 4 0,-3-4 0,-1 3 0,4-1 0,-6 2 0,3-1 0,-7 7 0,3-7 0,-1 6 0,-1 0 0,3-5 0,-3 5 0,1-6 0,-2 5 0,2-1 0,-1-1 0,4 1 0,-5-2 0,3 2 0,-1 1 0,-1-3 0,6 2 0,-6-2 0,4 0 0,-5 2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4:16:58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267 165 24575,'-5'-3'0,"3"-2"0,-6 4 0,5-1 0,0-1 0,1 0 0,-1 0 0,0-4 0,0 4 0,1 3 0,2 2 0,0 6 0,0 2 0,0-3 0,0 12 0,0-11 0,-5 16 0,4-17 0,-4 17 0,5-16 0,0 16 0,0-16 0,0 11 0,0-13 0,0 4 0,0-12 0,0-2 0,0-6 0,0 3 0,0-1 0,6 2 0,-2-14 0,2 12 0,3-19 0,-7 20 0,13-22 0,-13 20 0,10-20 0,-11 22 0,6-15 0,-6 14 0,1 4 0,-2 10 0,-6 5 0,5-1 0,-7-5 0,7 1 0,-4 4 0,5-4 0,-7 11 0,5-10 0,-5 12 0,4-14 0,-2 12 0,2-13 0,1 8 0,-1-8 0,3-6 0,-3-1 0,3-6 0,0 4 0,0-1 0,0 1 0,0 0 0,0-1 0,0 1 0,0-3 0,0 2 0,0-4 0,0 4 0,0-2 0,-2 5 0,-1 1 0,0 8 0,-2-5 0,5 7 0,-5-7 0,4 4 0,-11 0 0,8 1 0,-15 4 0,15-4 0,-6 0 0,7-4 0,0-7 0,-2 3 0,4-6 0,-1 5 0,2-2 0,0-1 0,0 1 0,0 0 0,0-1 0,0 1 0,6-3 0,-5 2 0,5-2 0,-4 3 0,-1 0 0,3 2 0,-1 0 0,3 3 0,-1 0 0,-2 6 0,1-4 0,-1 3 0,0-10 0,2 3 0,-4-6 0,1 5 0,-2-2 0,7-8 0,-3 8 0,8-14 0,-8 15 0,8-14 0,-11 12 0,11-4 0,-11 4 0,6 3 0,-4 1 0,3 2 0,-1 0 0,0 0 0,-2-2 0,-1-1 0,1 0 0,0 0 0,0 1 0,1 1 0,-3-3 0,4 3 0,-3-1 0,1-1 0,2 3 0,-2-3 0,2 3 0,1 0 0,-1 0 0,0 0 0,0 0 0,1 0 0,-1 0 0,0 0 0,1 0 0,-1 0 0,0 0 0,0 0 0,1 0 0,-1 0 0,-2-2 0,2 1 0,0-1 0,1 2 0,1 0 0,-1 0 0,-1 0 0,-2 6 0,-1-2 0,-2 4 0,0-3 0,0 1 0,0-1 0,0 0 0,0 1 0,0-1 0,0 0 0,0 0 0,-6-2 0,3 2 0,-6-2 0,1 2 0,5 1 0,-5-1 0,5-2 0,0 1 0,-1-3 0,1 1 0,0-7 0,0 1 0,1-3 0,1 3 0,-1 1 0,2-3 0,0 1 0,0 0 0,0-1 0,0 1 0,0 0 0,0-1 0,0 1 0,0 0 0,0-1 0,6 3 0,-2 1 0,2 0 0,-1 1 0,-5-4 0,5 5 0,-5-5 0,5 4 0,-2-1 0,-8 2 0,5 6 0,-10-5 0,9 7 0,-4-5 0,2 2 0,0 1 0,-1-4 0,-2 3 0,0-4 0,-4 6 0,4-6 0,1 6 0,0-4 0,2 2 0,-2-2 0,2 2 0,-2-5 0,0 5 0,-1-4 0,-2 3 0,3-3 0,2 4 0,-2-5 0,2 3 0,0-1 0,-2-1 0,5 3 0,-5-3 0,0 4 0,1-3 0,-5 4 0,5-3 0,-1 1 0,0-3 0,2 1 0,-2 1 0,2 0 0,-2-1 0,2 1 0,-7-1 0,3 1 0,-3 2 0,5-2 0,-1 0 0,1-1 0,0-1 0,-1 1 0,1-2 0,2 2 0,-2-1 0,2 1 0,-2-2 0,2 3 0,-2-3 0,2 2 0,-2-2 0,0 3 0,-1-3 0,-4 7 0,6-3 0,-5 1 0,6-2 0,-3-3 0,1 0 0,0 0 0,-1 0 0,3 2 0,1-7 0,2 3 0,6-4 0,-5 1 0,19-5 0,-14 5 0,28-17 0,-25 19 0,20-17 0,-22 18 0,6-8 0,-10 7 0,-1-2 0,-2 0 0,0-1 0,2 3 0,-1-1 0,1 1 0,-2-3 0,3 3 0,-3-1 0,5 3 0,-5-4 0,3 2 0,-1 0 0,1 1 0,0 0 0,2-1 0,-2 0 0,0-2 0,1 4 0,1-3 0,1 3 0,0-4 0,-2 5 0,-1-3 0,3 3 0,-4 6 0,1-2 0,-3 4 0,-6 1 0,2-6 0,-7 12 0,5-13 0,-6 14 0,5-14 0,-8 10 0,9-11 0,-4 4 0,7-3 0,-2-1 0,2 1 0,0 0 0,-2-1 0,2 1 0,-2-2 0,0 0 0,-8 3 0,6-3 0,-8 3 0,9-3 0,-2 0 0,3 0 0,2 2 0,-2 1 0,-5 0 0,3-1 0,-10 1 0,10-3 0,-3 3 0,5-3 0,2 2 0,1 1 0,-1 2 0,0-2 0,0 2 0,1-2 0,2 2 0,-2-2 0,-1 2 0,-3-5 0,3 5 0,1-2 0,-1 0 0,3 1 0,-7-3 0,6 4 0,-4-2 0,5 2 0,6-2 0,-3-1 0,6-2 0,-4 0 0,5 0 0,-3-6 0,3 3 0,-4-4 0,4 5 0,-6-1 0,13-2 0,-13 2 0,9-2 0,-11 2 0,3 3 0,-2-3 0,2 3 0,1 0 0,-1 0 0,3 0 0,-3 0 0,3 0 0,-3 0 0,-2-2 0,2 1 0,-2-1 0,2 2 0,0 0 0,1 0 0,1 0 0,-1 0 0,11-2 0,-9 1 0,16-1 0,-17 2 0,8 0 0,-10 0 0,-2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4:17:03.74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118 20 24575,'-5'7'0,"1"-1"0,-3-4 0,5 1 0,2 3 0,-2-3 0,1 1 0,-4-3 0,2 1 0,0 1 0,1 0 0,0 2 0,-1-2 0,-3 7 0,3-6 0,-1 10 0,3-8 0,-4 1 0,5-9 0,-3 0 0,3-7 0,0 4 0,0 0 0,0-8 0,6 8 0,-2-14 0,2 15 0,-4-11 0,1 11 0,0-3 0,0 4 0,-1-2 0,-2-1 0,2 3 0,1 1 0,0 8 0,0-2 0,-3 4 0,0-3 0,-6 6 0,2-7 0,-5 13 0,6-12 0,-2 14 0,5-12 0,-7 8 0,3-12 0,-4 9 0,6-8 0,-6 11 0,5-11 0,-5 10 0,5-10 0,-2 6 0,2-7 0,0-6 0,1-1 0,2-5 0,-2 6 0,1-6 0,-1 4 0,2-9 0,0 7 0,0-8 0,0 9 0,0-12 0,0 11 0,0-8 0,0 9 0,0-1 0,0 1 0,0 9 0,-3-4 0,3 9 0,-3-5 0,3 3 0,0-1 0,0 2 0,0-1 0,0 4 0,0-4 0,-2 2 0,1-3 0,5-2 0,-1-6 0,4-1 0,-3-5 0,-1 6 0,3 1 0,-3 2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4:17:09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55 24575,'0'-5'0,"5"-1"0,-3 0 0,6 3 0,-8-2 0,5 4 0,-2-3 0,0 1 0,-1-3 0,1 3 0,0 1 0,2 2 0,0 0 0,-2-2 0,-1-1 0,1 0 0,-3 0 0,3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21T14:17:19.9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53 249 24575,'-5'0'0,"-1"0"0,1 0 0,0 0 0,-1 0 0,1 0 0,0 0 0,-1 0 0,1 0 0,2-5 0,6 3 0,1-4 0,5 6 0,-4 0 0,0 0 0,1 0 0,-1 0 0,0 0 0,1 0 0,-1 0 0,0 0 0,-2-2 0,2 2 0,-5-5 0,5 4 0,-4-4 0,3 2 0,-1 0 0,5-4 0,-5 4 0,4-5 0,-4 5 0,0-2 0,0 2 0,-9 0 0,2 1 0,-5 2 0,4-2 0,0 1 0,-10-1 0,7 2 0,-9 0 0,11 0 0,-2 0 0,3 0 0,-1 0 0,1 0 0,2 5 0,-2-3 0,5 6 0,3-8 0,1 3 0,5-3 0,-4 0 0,2 0 0,-1 0 0,4 0 0,-4 0 0,-1-6 0,0 5 0,-2-5 0,2 6 0,1 0 0,-3-3 0,6 3 0,-5-2 0,4-1 0,-4 3 0,-3-5 0,4 4 0,-2-1 0,-1-1 0,3 3 0,-4-5 0,3 4 0,-3-3 0,4 3 0,-5-4 0,5 5 0,-4-5 0,1 2 0,0 0 0,1 1 0,2-1 0,1 3 0,-1-3 0,0 3 0,-2-2 0,0-1 0,-1 0 0,1 1 0,2-1 0,0 3 0,1-3 0,-1 3 0,0 0 0,1 0 0,-1 0 0,0 0 0,-2-2 0,2 1 0,-2-1 0,0 0 0,1 1 0,-1-1 0,0-1 0,2 3 0,-5-5 0,3 2 0,-1 0 0,1 1 0,2-1 0,-2 0 0,2 0 0,-4-1 0,3 3 0,-9-1 0,6 7 0,-7-1 0,6 5 0,0-4 0,-2-2 0,-1 2 0,-5 7 0,5-4 0,-7 11 0,9-13 0,-11 9 0,10-9 0,-7 9 0,8-8 0,-1 3 0,-1-8 0,3 3 0,-3-2 0,1 0 0,1 2 0,-3-5 0,3 5 0,-1-2 0,-1 0 0,0-1 0,-2-2 0,2 3 0,1-1 0,-1 1 0,0 2 0,-2-4 0,2 3 0,1-1 0,-1 0 0,0 0 0,-2-1 0,2 1 0,-2 0 0,5 1 0,-5-3 0,-1 1 0,1-2 0,-8 7 0,7-5 0,3-1 0,3-4 0,5-6 0,-2 4 0,-3-1 0,10-1 0,-9 1 0,9-5 0,-7 8 0,4-4 0,-1 6 0,6-8 0,-5 7 0,8-10 0,-11 8 0,7-6 0,-9 4 0,7-1 0,-6 4 0,3-2 0,-2 4 0,-3-3 0,4 1 0,-5-3 0,5 3 0,-2 1 0,0 0 0,2 1 0,7-6 0,-5 6 0,11-11 0,-13 10 0,1-8 0,-2 10 0,-1-2 0,3-1 0,-4 0 0,1-2 0,-1 2 0,-1-2 0,1 2 0,-2-2 0,2 2 0,-1-2 0,1 2 0,-2-2 0,0-1 0,0 1 0,0 0 0,0-1 0,0 1 0,0 0 0,3-1 0,-3 1 0,3 0 0,-3-1 0,2 3 0,-1-1 0,1 1 0,-8 0 0,5 6 0,-5 1 0,4 2 0,-1-1 0,0-2 0,-4 4 0,5-1 0,-7 2 0,5-5 0,-3 1 0,4-1 0,0 3 0,3-1 0,0 0 0,0 0 0,0 1 0,0-1 0,0 0 0,0 1 0,-2-4 0,1 3 0,-1-2 0,-1 0 0,3 2 0,-5-5 0,2 7 0,-2-3 0,-1 6 0,1-7 0,2 4 0,1-4 0,-3 3 0,1-3 0,-3-1 0,1-2 0,1 0 0,0 0 0,-1 0 0,-4 5 0,4-4 0,-7 6 0,7-7 0,-6 5 0,5-4 0,-5 1 0,6-2 0,-2 0 0,3 0 0,2 2 0,-2-1 0,2 1 0,0-8 0,-2 5 0,2-5 0,-2 6 0,0 0 0,-1 0 0,14 0 0,-8-2 0,13 1 0,-10-1 0,0 0 0,1-1 0,-1 0 0,5-4 0,-5 3 0,4-1 0,-6 0 0,4 4 0,-5-4 0,7 3 0,-3-1 0,3 0 0,-1 3 0,1-2 0,-1 1 0,0 5 0,-4-1 0,-2 6 0,0-4 0,0 1 0,0-1 0,0 2 0,-6 0 0,5 1 0,-5-3 0,6 1 0,-2-3 0,-1 4 0,-3-6 0,3 6 0,1-4 0,-1 0 0,1-1 0,-6 3 0,2-4 0,1 6 0,2-4 0,1 0 0,1 1 0,-4-3 0,2 1 0,0 1 0,-1-3 0,-6 5 0,5-2 0,-9 2 0,10-2 0,-6 2 0,4-5 0,-2 3 0,3-3 0,0 0 0,-1 0 0,1 0 0,2 2 0,6-1 0,-1-5 0,3 0 0,-2-2 0,-3 1 0,5 5 0,0-7 0,-1 3 0,12-11 0,-10 8 0,20-10 0,-18 13 0,26-11 0,-9 8 0,1-1 0,7 0 0,-25 8 0,16-7 0,-17 5 0,10-7 0,-10 8 0,5-4 0,-6 5 0,1 0 0,-1 0 0,-3-2 0,1 1 0,-1-1 0,3 2 0,-1 0 0,7-3 0,-5 3 0,6-5 0,-8 4 0,0-1 0,-2 8 0,-6-2 0,-1 5 0,-3-4 0,3-2 0,3 2 0,-4-4 0,-2 8 0,0-7 0,-10 10 0,10-9 0,-13 7 0,15-4 0,-11 4 0,12-7 0,-9 7 0,7-9 0,-2 4 0,3-5 0,0 0 0,-1 2 0,1-1 0,-5 3 0,3-3 0,-7 4 0,4-2 0,-4 0 0,2 3 0,3-6 0,0 3 0,6 0 0,-1-3 0,-2 5 0,0-5 0,-4 3 0,4-1 0,7-1 0,0 1 0,8-2 0,-6-6 0,1 5 0,-3-7 0,4 7 0,5-6 0,-3 4 0,12-5 0,-12 5 0,3-2 0,-3 2 0,-4-5 0,5 5 0,-3-2 0,1 5 0,-3-2 0,1 1 0,-1-1 0,2 2 0,-7 5 0,0-1 0,-4 5 0,1-4 0,2-2 0,-5 6 0,2-7 0,-1 8 0,4-10 0,0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A8C7B-EE08-8845-ABFF-E381726D32A7}" type="datetimeFigureOut">
              <a:rPr lang="tr-TR" smtClean="0"/>
              <a:t>21.12.2020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D765B-A9BC-A74E-A44E-BD44D42624C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198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 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0D765B-A9BC-A74E-A44E-BD44D42624C6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52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tif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devre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DE9BA3E9-AB3F-A048-BCC8-9388FD13FF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scene3d>
            <a:camera prst="perspectiveFront" fov="5400000"/>
            <a:lightRig rig="threePt" dir="t">
              <a:rot lat="0" lon="0" rev="19200000"/>
            </a:lightRig>
          </a:scene3d>
          <a:sp3d extrusionH="25400" prstMaterial="powder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49FD3F5-3B86-EE4B-9B64-70A8CD87C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859613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tr-TR" b="1" dirty="0">
                <a:solidFill>
                  <a:schemeClr val="tx1"/>
                </a:solidFill>
              </a:rPr>
              <a:t>FPGA KULLANARAK 9 KOMUTLUK İŞLEMCİ (FB-CPU) RTL TASARIMI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E21CE54-F526-D64D-BCBB-C0E77A6B2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403841"/>
            <a:ext cx="6801612" cy="814079"/>
          </a:xfrm>
        </p:spPr>
        <p:txBody>
          <a:bodyPr>
            <a:normAutofit/>
          </a:bodyPr>
          <a:lstStyle/>
          <a:p>
            <a:endParaRPr lang="tr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896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Durum==0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FB-CPU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RTL dili ile tasarımı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4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br>
              <a:rPr lang="tr-TR" dirty="0"/>
            </a:br>
            <a:endParaRPr lang="tr-TR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28A3D0-8731-0848-8D32-0A5954059F35}"/>
              </a:ext>
            </a:extLst>
          </p:cNvPr>
          <p:cNvSpPr/>
          <p:nvPr/>
        </p:nvSpPr>
        <p:spPr>
          <a:xfrm>
            <a:off x="1069846" y="2716563"/>
            <a:ext cx="2514600" cy="2514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7B49F0E-F5EF-0A41-B77A-AF02DB87F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96" y="3429000"/>
            <a:ext cx="1914304" cy="1036407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2333048-1F7D-5D46-A29A-9D85E1A6F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35" y="2864840"/>
            <a:ext cx="5359814" cy="21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81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Durum==1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FB-CPU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RTL dili ile tasarımı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4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endParaRPr lang="tr-TR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28A3D0-8731-0848-8D32-0A5954059F35}"/>
              </a:ext>
            </a:extLst>
          </p:cNvPr>
          <p:cNvSpPr/>
          <p:nvPr/>
        </p:nvSpPr>
        <p:spPr>
          <a:xfrm>
            <a:off x="1069846" y="2716563"/>
            <a:ext cx="2514600" cy="2514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F395B17-98B7-E24C-B0DB-F68ADAE87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91" y="3479800"/>
            <a:ext cx="1988049" cy="10922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ABDD1900-A079-A348-8CD8-5385A13A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721" y="2953414"/>
            <a:ext cx="5676851" cy="22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6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Durum==2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FB-CPU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RTL dili ile tasarımı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4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endParaRPr lang="tr-TR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28A3D0-8731-0848-8D32-0A5954059F35}"/>
              </a:ext>
            </a:extLst>
          </p:cNvPr>
          <p:cNvSpPr/>
          <p:nvPr/>
        </p:nvSpPr>
        <p:spPr>
          <a:xfrm>
            <a:off x="1069846" y="1764063"/>
            <a:ext cx="2514600" cy="4419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33B1061D-B5BE-F244-B976-F24F641B7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50" y="2475264"/>
            <a:ext cx="1631976" cy="291245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68709FF-F98C-4846-8478-351B6DD8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57" y="1703157"/>
            <a:ext cx="4757670" cy="45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55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Durum==3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FB-CPU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RTL dili ile tasarımı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4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endParaRPr lang="tr-TR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28A3D0-8731-0848-8D32-0A5954059F35}"/>
              </a:ext>
            </a:extLst>
          </p:cNvPr>
          <p:cNvSpPr/>
          <p:nvPr/>
        </p:nvSpPr>
        <p:spPr>
          <a:xfrm>
            <a:off x="1069846" y="1764063"/>
            <a:ext cx="2514600" cy="4419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EE383FD5-9C94-C341-9A7C-2E0F364A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22" y="2527300"/>
            <a:ext cx="1774600" cy="28372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Mürekkep 3">
                <a:extLst>
                  <a:ext uri="{FF2B5EF4-FFF2-40B4-BE49-F238E27FC236}">
                    <a16:creationId xmlns:a16="http://schemas.microsoft.com/office/drawing/2014/main" id="{7738FAE9-F4F9-5D41-8477-4C0B6B913AC5}"/>
                  </a:ext>
                </a:extLst>
              </p14:cNvPr>
              <p14:cNvContentPartPr/>
              <p14:nvPr/>
            </p14:nvContentPartPr>
            <p14:xfrm>
              <a:off x="2930479" y="2478715"/>
              <a:ext cx="233640" cy="191880"/>
            </p14:xfrm>
          </p:contentPart>
        </mc:Choice>
        <mc:Fallback>
          <p:pic>
            <p:nvPicPr>
              <p:cNvPr id="4" name="Mürekkep 3">
                <a:extLst>
                  <a:ext uri="{FF2B5EF4-FFF2-40B4-BE49-F238E27FC236}">
                    <a16:creationId xmlns:a16="http://schemas.microsoft.com/office/drawing/2014/main" id="{7738FAE9-F4F9-5D41-8477-4C0B6B913A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7839" y="2415715"/>
                <a:ext cx="35928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Mürekkep 4">
                <a:extLst>
                  <a:ext uri="{FF2B5EF4-FFF2-40B4-BE49-F238E27FC236}">
                    <a16:creationId xmlns:a16="http://schemas.microsoft.com/office/drawing/2014/main" id="{D7E37074-CE37-E241-8379-3BAD30A7E287}"/>
                  </a:ext>
                </a:extLst>
              </p14:cNvPr>
              <p14:cNvContentPartPr/>
              <p14:nvPr/>
            </p14:nvContentPartPr>
            <p14:xfrm>
              <a:off x="1372979" y="2520835"/>
              <a:ext cx="157680" cy="115200"/>
            </p14:xfrm>
          </p:contentPart>
        </mc:Choice>
        <mc:Fallback>
          <p:pic>
            <p:nvPicPr>
              <p:cNvPr id="5" name="Mürekkep 4">
                <a:extLst>
                  <a:ext uri="{FF2B5EF4-FFF2-40B4-BE49-F238E27FC236}">
                    <a16:creationId xmlns:a16="http://schemas.microsoft.com/office/drawing/2014/main" id="{D7E37074-CE37-E241-8379-3BAD30A7E2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64339" y="2512195"/>
                <a:ext cx="1753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Mürekkep 5">
                <a:extLst>
                  <a:ext uri="{FF2B5EF4-FFF2-40B4-BE49-F238E27FC236}">
                    <a16:creationId xmlns:a16="http://schemas.microsoft.com/office/drawing/2014/main" id="{C0FC8EAC-A2CE-A841-B78C-10C4C5534C05}"/>
                  </a:ext>
                </a:extLst>
              </p14:cNvPr>
              <p14:cNvContentPartPr/>
              <p14:nvPr/>
            </p14:nvContentPartPr>
            <p14:xfrm>
              <a:off x="1471979" y="2562235"/>
              <a:ext cx="42840" cy="61560"/>
            </p14:xfrm>
          </p:contentPart>
        </mc:Choice>
        <mc:Fallback>
          <p:pic>
            <p:nvPicPr>
              <p:cNvPr id="6" name="Mürekkep 5">
                <a:extLst>
                  <a:ext uri="{FF2B5EF4-FFF2-40B4-BE49-F238E27FC236}">
                    <a16:creationId xmlns:a16="http://schemas.microsoft.com/office/drawing/2014/main" id="{C0FC8EAC-A2CE-A841-B78C-10C4C5534C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2979" y="2553235"/>
                <a:ext cx="60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Mürekkep 6">
                <a:extLst>
                  <a:ext uri="{FF2B5EF4-FFF2-40B4-BE49-F238E27FC236}">
                    <a16:creationId xmlns:a16="http://schemas.microsoft.com/office/drawing/2014/main" id="{68AA12C1-CDCA-E749-85E9-C952DD34E091}"/>
                  </a:ext>
                </a:extLst>
              </p14:cNvPr>
              <p14:cNvContentPartPr/>
              <p14:nvPr/>
            </p14:nvContentPartPr>
            <p14:xfrm>
              <a:off x="3194219" y="5357635"/>
              <a:ext cx="20160" cy="20160"/>
            </p14:xfrm>
          </p:contentPart>
        </mc:Choice>
        <mc:Fallback>
          <p:pic>
            <p:nvPicPr>
              <p:cNvPr id="7" name="Mürekkep 6">
                <a:extLst>
                  <a:ext uri="{FF2B5EF4-FFF2-40B4-BE49-F238E27FC236}">
                    <a16:creationId xmlns:a16="http://schemas.microsoft.com/office/drawing/2014/main" id="{68AA12C1-CDCA-E749-85E9-C952DD34E0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5579" y="5348635"/>
                <a:ext cx="37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Mürekkep 8">
                <a:extLst>
                  <a:ext uri="{FF2B5EF4-FFF2-40B4-BE49-F238E27FC236}">
                    <a16:creationId xmlns:a16="http://schemas.microsoft.com/office/drawing/2014/main" id="{8C6F1197-0319-2146-BE2F-53991385C148}"/>
                  </a:ext>
                </a:extLst>
              </p14:cNvPr>
              <p14:cNvContentPartPr/>
              <p14:nvPr/>
            </p14:nvContentPartPr>
            <p14:xfrm>
              <a:off x="3098819" y="5286715"/>
              <a:ext cx="138960" cy="102240"/>
            </p14:xfrm>
          </p:contentPart>
        </mc:Choice>
        <mc:Fallback>
          <p:pic>
            <p:nvPicPr>
              <p:cNvPr id="9" name="Mürekkep 8">
                <a:extLst>
                  <a:ext uri="{FF2B5EF4-FFF2-40B4-BE49-F238E27FC236}">
                    <a16:creationId xmlns:a16="http://schemas.microsoft.com/office/drawing/2014/main" id="{8C6F1197-0319-2146-BE2F-53991385C1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90179" y="5278075"/>
                <a:ext cx="156600" cy="1198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Resim 12">
            <a:extLst>
              <a:ext uri="{FF2B5EF4-FFF2-40B4-BE49-F238E27FC236}">
                <a16:creationId xmlns:a16="http://schemas.microsoft.com/office/drawing/2014/main" id="{517528D8-B2FD-624C-81B2-A5B632902F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1790" y="1692786"/>
            <a:ext cx="5008231" cy="456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85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Durum==4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FB-CPU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Verilog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RTL dili ile tasarımı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4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r-TR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endParaRPr lang="tr-TR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28A3D0-8731-0848-8D32-0A5954059F35}"/>
              </a:ext>
            </a:extLst>
          </p:cNvPr>
          <p:cNvSpPr/>
          <p:nvPr/>
        </p:nvSpPr>
        <p:spPr>
          <a:xfrm>
            <a:off x="1069846" y="2716563"/>
            <a:ext cx="2514600" cy="251460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C4FB12FA-B2C3-9D4A-9653-181F66E08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979" y="2826891"/>
            <a:ext cx="5168277" cy="244652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DB564E6-96CD-464A-B70B-FB8BE84A288E}"/>
              </a:ext>
            </a:extLst>
          </p:cNvPr>
          <p:cNvSpPr txBox="1"/>
          <p:nvPr/>
        </p:nvSpPr>
        <p:spPr>
          <a:xfrm>
            <a:off x="982048" y="3726986"/>
            <a:ext cx="2669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solidFill>
                  <a:schemeClr val="bg1"/>
                </a:solidFill>
              </a:rPr>
              <a:t>HALT</a:t>
            </a:r>
          </a:p>
          <a:p>
            <a:pPr algn="ctr"/>
            <a:endParaRPr lang="tr-T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252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b="1" dirty="0"/>
              <a:t>KULLANILAN YAZILIMLAR</a:t>
            </a: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TEST YAZILIMI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380756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Bellekte 50. ve 51. adresteki iki sayının toplamını 52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nolu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adrese kaydeder. Adım adım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aşağıdaki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sırayla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işlem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yapılamaktadır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50. Adresteki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değeri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LOD komutuyla (0000)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ACC’nin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içerisine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alır.</a:t>
            </a:r>
          </a:p>
          <a:p>
            <a:pPr algn="l"/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ADD komutuyla (0010) 51. Adresteki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değeri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ACC’nin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içerisindeki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değer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ile toplar ve tekrardan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ACC’nin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içerisine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yazarç</a:t>
            </a:r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STO komutuyla (0001)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ACC’nin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içerisinde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ki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değeri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52. adrese yazar.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Halt komutuyla (1001) </a:t>
            </a:r>
            <a:r>
              <a:rPr lang="tr-T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işlemi</a:t>
            </a:r>
            <a:r>
              <a:rPr lang="tr-TR" sz="1400" b="1" dirty="0">
                <a:latin typeface="Arial" panose="020B0604020202020204" pitchFamily="34" charset="0"/>
                <a:cs typeface="Arial" panose="020B0604020202020204" pitchFamily="34" charset="0"/>
              </a:rPr>
              <a:t> sonlandırır. </a:t>
            </a:r>
          </a:p>
          <a:p>
            <a:pPr algn="l"/>
            <a:endParaRPr lang="tr-TR" sz="1200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endParaRPr lang="tr-TR" dirty="0"/>
          </a:p>
        </p:txBody>
      </p:sp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8AE44127-CA1E-CB44-B3D8-4340B2F7C4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48045" y="2627948"/>
            <a:ext cx="6092576" cy="269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24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80FD3AE-F9E7-7644-947F-2447BD9F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tr-TR" sz="2400" dirty="0">
                <a:solidFill>
                  <a:srgbClr val="FFFFFF"/>
                </a:solidFill>
              </a:rPr>
              <a:t>SONUÇLAR</a:t>
            </a:r>
            <a:br>
              <a:rPr lang="tr-TR" sz="2400" dirty="0">
                <a:solidFill>
                  <a:srgbClr val="FFFFFF"/>
                </a:solidFill>
              </a:rPr>
            </a:br>
            <a:r>
              <a:rPr lang="tr-TR" sz="2400" dirty="0">
                <a:solidFill>
                  <a:srgbClr val="FFFFFF"/>
                </a:solidFill>
              </a:rPr>
              <a:t>VE</a:t>
            </a:r>
            <a:br>
              <a:rPr lang="tr-TR" sz="2400" dirty="0">
                <a:solidFill>
                  <a:srgbClr val="FFFFFF"/>
                </a:solidFill>
              </a:rPr>
            </a:br>
            <a:r>
              <a:rPr lang="tr-TR" sz="2400" dirty="0">
                <a:solidFill>
                  <a:srgbClr val="FFFFFF"/>
                </a:solidFill>
              </a:rPr>
              <a:t>KAZANIMLAR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81AA34-36F6-2949-A752-065A74FB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171" y="871777"/>
            <a:ext cx="6626831" cy="5114446"/>
          </a:xfrm>
        </p:spPr>
        <p:txBody>
          <a:bodyPr anchor="t">
            <a:normAutofit fontScale="85000" lnSpcReduction="10000"/>
          </a:bodyPr>
          <a:lstStyle/>
          <a:p>
            <a:pPr lvl="0"/>
            <a:r>
              <a:rPr lang="tr-TR" dirty="0"/>
              <a:t>Basit bir işlemcideki RAM, Kontrol Ünitesi ve Saklayıcıların bir arada çalışıp, makine dilindeki kod parçacıklarını nasıl yürütebildiği gözlemledik.</a:t>
            </a:r>
          </a:p>
          <a:p>
            <a:pPr lvl="0"/>
            <a:r>
              <a:rPr lang="tr-TR" dirty="0" err="1"/>
              <a:t>Geliştirilen</a:t>
            </a:r>
            <a:r>
              <a:rPr lang="tr-TR" dirty="0"/>
              <a:t> FBU-CPU </a:t>
            </a:r>
            <a:r>
              <a:rPr lang="tr-TR" dirty="0" err="1"/>
              <a:t>işlemcisi</a:t>
            </a:r>
            <a:r>
              <a:rPr lang="tr-TR" dirty="0"/>
              <a:t> gerekli durum </a:t>
            </a:r>
            <a:r>
              <a:rPr lang="tr-TR" dirty="0" err="1"/>
              <a:t>koşullarını</a:t>
            </a:r>
            <a:r>
              <a:rPr lang="tr-TR" dirty="0"/>
              <a:t> </a:t>
            </a:r>
            <a:r>
              <a:rPr lang="tr-TR" dirty="0" err="1"/>
              <a:t>sağladığında</a:t>
            </a:r>
            <a:r>
              <a:rPr lang="tr-TR" dirty="0"/>
              <a:t> 9 adet komutu yerine getirdiğini ve 4 adet </a:t>
            </a:r>
            <a:r>
              <a:rPr lang="tr-TR" dirty="0" err="1"/>
              <a:t>işlem</a:t>
            </a:r>
            <a:r>
              <a:rPr lang="tr-TR" dirty="0"/>
              <a:t> yapabildiğini gözlemledik. </a:t>
            </a:r>
          </a:p>
          <a:p>
            <a:pPr lvl="0"/>
            <a:r>
              <a:rPr lang="tr-TR" dirty="0" err="1"/>
              <a:t>Von</a:t>
            </a:r>
            <a:r>
              <a:rPr lang="tr-TR" dirty="0"/>
              <a:t> </a:t>
            </a:r>
            <a:r>
              <a:rPr lang="tr-TR" dirty="0" err="1"/>
              <a:t>Neumann</a:t>
            </a:r>
            <a:r>
              <a:rPr lang="tr-TR" dirty="0"/>
              <a:t> mimarisinde inceleyerek bu yapı hakkında bilgi sahibi olduk.</a:t>
            </a:r>
          </a:p>
          <a:p>
            <a:pPr lvl="0"/>
            <a:r>
              <a:rPr lang="tr-TR" dirty="0" err="1"/>
              <a:t>Xilinx</a:t>
            </a:r>
            <a:r>
              <a:rPr lang="tr-TR" dirty="0"/>
              <a:t> </a:t>
            </a:r>
            <a:r>
              <a:rPr lang="tr-TR" dirty="0" err="1"/>
              <a:t>Vivado</a:t>
            </a:r>
            <a:r>
              <a:rPr lang="tr-TR" dirty="0"/>
              <a:t> Design Suite tasarım aracını kullanarak basit bir işlemcinin nasıl dananım tasarımı yapıldığını öğrenmiş olduk.</a:t>
            </a:r>
          </a:p>
          <a:p>
            <a:pPr lvl="0"/>
            <a:r>
              <a:rPr lang="tr-TR" dirty="0" err="1"/>
              <a:t>Similasyon</a:t>
            </a:r>
            <a:r>
              <a:rPr lang="tr-TR" dirty="0"/>
              <a:t> aracını kullanarak FBCPU mimarisinde basit bir işlemcinin veri akışlarının nasıl olduğunu </a:t>
            </a:r>
            <a:r>
              <a:rPr lang="tr-TR" dirty="0" err="1"/>
              <a:t>gözlemledik.Bir</a:t>
            </a:r>
            <a:r>
              <a:rPr lang="tr-TR" dirty="0"/>
              <a:t> </a:t>
            </a:r>
            <a:r>
              <a:rPr lang="tr-TR" dirty="0" err="1"/>
              <a:t>işlemcinin</a:t>
            </a:r>
            <a:r>
              <a:rPr lang="tr-TR" dirty="0"/>
              <a:t> temel </a:t>
            </a:r>
            <a:r>
              <a:rPr lang="tr-TR" dirty="0" err="1"/>
              <a:t>bileşenleri</a:t>
            </a:r>
            <a:r>
              <a:rPr lang="tr-TR" dirty="0"/>
              <a:t>, </a:t>
            </a:r>
            <a:r>
              <a:rPr lang="tr-TR" dirty="0" err="1"/>
              <a:t>çalışma</a:t>
            </a:r>
            <a:r>
              <a:rPr lang="tr-TR" dirty="0"/>
              <a:t> prensiplerini, işlemci-bellek alışverişlerini deneyerek ve </a:t>
            </a:r>
            <a:r>
              <a:rPr lang="tr-TR" dirty="0" err="1"/>
              <a:t>gözlemliyerek</a:t>
            </a:r>
            <a:r>
              <a:rPr lang="tr-TR" dirty="0"/>
              <a:t> </a:t>
            </a:r>
            <a:r>
              <a:rPr lang="tr-TR" dirty="0" err="1"/>
              <a:t>öğrenmis</a:t>
            </a:r>
            <a:r>
              <a:rPr lang="tr-TR" dirty="0"/>
              <a:t>̧ olduk. </a:t>
            </a:r>
          </a:p>
          <a:p>
            <a:pPr lvl="0"/>
            <a:r>
              <a:rPr lang="tr-TR" dirty="0"/>
              <a:t>Basys3 FPGA geliştirme kartının işlemciyle olan çalışma prensipleri ve benzerlikleri hakkında bilgi sahibi olduk.</a:t>
            </a:r>
          </a:p>
          <a:p>
            <a:pPr lvl="0"/>
            <a:r>
              <a:rPr lang="tr-TR" dirty="0"/>
              <a:t>Durum makinesinin bir tasarım aracında donanım kodlarının nasıl ifade edildiğini ve gösterim </a:t>
            </a:r>
            <a:r>
              <a:rPr lang="tr-TR" dirty="0" err="1"/>
              <a:t>şekillerinini</a:t>
            </a:r>
            <a:r>
              <a:rPr lang="tr-TR" dirty="0"/>
              <a:t> öğrendik.</a:t>
            </a:r>
          </a:p>
          <a:p>
            <a:pPr lvl="0"/>
            <a:r>
              <a:rPr lang="tr-TR" dirty="0"/>
              <a:t>Durum makinesi kodlaması yapılırken kullanılması gereken </a:t>
            </a:r>
            <a:r>
              <a:rPr lang="tr-TR" dirty="0" err="1"/>
              <a:t>saklayacıların</a:t>
            </a:r>
            <a:r>
              <a:rPr lang="tr-TR" dirty="0"/>
              <a:t> çalışma prensiplerini ve yine bu saklayıcıların bellek ve işlemci arasındaki veri alışverişinde neden ihtiyaç duyulduğunu öğrenmiş olduk.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79118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E67E26E-DB67-4544-92E2-4774CF4F7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89" y="1898510"/>
            <a:ext cx="4006920" cy="306098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tr-TR" b="1" dirty="0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BENİ DİNLEDİĞİNİZ İÇİN TEŞEKKÜR EDERİM.</a:t>
            </a:r>
            <a:endParaRPr lang="en-US" dirty="0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8EB503CB-2960-D847-8D99-1B6BFFD8B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3349" y="640080"/>
            <a:ext cx="5799598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6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devre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DE9BA3E9-AB3F-A048-BCC8-9388FD13F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0" b="1"/>
          <a:stretch/>
        </p:blipFill>
        <p:spPr>
          <a:xfrm>
            <a:off x="20" y="-215747"/>
            <a:ext cx="12191980" cy="6857990"/>
          </a:xfrm>
          <a:prstGeom prst="rect">
            <a:avLst/>
          </a:prstGeom>
          <a:noFill/>
          <a:scene3d>
            <a:camera prst="perspectiveFront" fov="5400000"/>
            <a:lightRig rig="threePt" dir="t">
              <a:rot lat="0" lon="0" rev="19200000"/>
            </a:lightRig>
          </a:scene3d>
          <a:sp3d extrusionH="25400" prstMaterial="powder">
            <a:bevelT w="304800" h="152400" prst="hardEdge"/>
            <a:extrusionClr>
              <a:srgbClr val="FFFFFF"/>
            </a:extrusionClr>
          </a:sp3d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49FD3F5-3B86-EE4B-9B64-70A8CD87CF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859613"/>
            <a:ext cx="8991600" cy="1138773"/>
          </a:xfrm>
          <a:solidFill>
            <a:schemeClr val="bg1">
              <a:alpha val="7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tr-TR" sz="4400" b="1" dirty="0">
                <a:solidFill>
                  <a:schemeClr val="tx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a:rPr>
              <a:t>son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E21CE54-F526-D64D-BCBB-C0E77A6B2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40147"/>
            <a:ext cx="6801612" cy="814079"/>
          </a:xfrm>
        </p:spPr>
        <p:txBody>
          <a:bodyPr>
            <a:normAutofit/>
          </a:bodyPr>
          <a:lstStyle/>
          <a:p>
            <a:endParaRPr lang="tr-T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13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80FD3AE-F9E7-7644-947F-2447BD9F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tr-TR" sz="3000" dirty="0">
                <a:solidFill>
                  <a:srgbClr val="FFFFFF"/>
                </a:solidFill>
              </a:rPr>
              <a:t>PROJENİN TANIMI VE AMACI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481AA34-36F6-2949-A752-065A74FB4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171" y="871777"/>
            <a:ext cx="6626831" cy="5114446"/>
          </a:xfrm>
        </p:spPr>
        <p:txBody>
          <a:bodyPr anchor="t">
            <a:normAutofit/>
          </a:bodyPr>
          <a:lstStyle/>
          <a:p>
            <a:r>
              <a:rPr lang="tr-TR" dirty="0"/>
              <a:t>Bu proje kapsamında FB-CPU isminde bir işlemcinin </a:t>
            </a:r>
            <a:r>
              <a:rPr lang="tr-TR" dirty="0" err="1"/>
              <a:t>Verilog</a:t>
            </a:r>
            <a:r>
              <a:rPr lang="tr-TR" dirty="0"/>
              <a:t> dili ile RTL tasarımı ve tasarlanan işlemci üzerinde makine dili ile yazılan çeşitli kod parçacıkları yazılacaktır. </a:t>
            </a:r>
          </a:p>
          <a:p>
            <a:r>
              <a:rPr lang="tr-TR" dirty="0"/>
              <a:t>Proje sonunda basit bir işlemcideki RAM, Kontrol Ünitesi ve Saklayıcıların bir arada çalışıp, makine dilindeki kod parçacıklarını nasıl yürütebildiği gözlemlenecektir. </a:t>
            </a:r>
          </a:p>
          <a:p>
            <a:r>
              <a:rPr lang="tr-TR" dirty="0"/>
              <a:t>FB-CPU 9 adet komutu desteklemektedir ve tasarlanması istenen FBCPU RTL tasarımı, </a:t>
            </a:r>
            <a:r>
              <a:rPr lang="tr-TR" dirty="0" err="1"/>
              <a:t>Von</a:t>
            </a:r>
            <a:r>
              <a:rPr lang="tr-TR" dirty="0"/>
              <a:t> </a:t>
            </a:r>
            <a:r>
              <a:rPr lang="tr-TR" dirty="0" err="1"/>
              <a:t>Neumann</a:t>
            </a:r>
            <a:r>
              <a:rPr lang="tr-TR" dirty="0"/>
              <a:t> mimarisindedir. </a:t>
            </a:r>
          </a:p>
          <a:p>
            <a:r>
              <a:rPr lang="tr-TR" dirty="0"/>
              <a:t>Bu komutlar test yazılımları kullanarak test edilecektir.</a:t>
            </a:r>
          </a:p>
          <a:p>
            <a:r>
              <a:rPr lang="tr-TR" dirty="0"/>
              <a:t>Bu projenin amacı temel bir işlemcinin çalışma prensibini öğretmeyi amaçlamaktadır.</a:t>
            </a:r>
          </a:p>
          <a:p>
            <a:r>
              <a:rPr lang="tr-TR" dirty="0"/>
              <a:t>Proje sonunda basit bir işlemcideki RAM, Kontrol Ünitesi ve Saklayıcıların bir arada çalıştırıp, makine dilindeki kod parçacıklarını nasıl </a:t>
            </a:r>
            <a:r>
              <a:rPr lang="tr-TR" dirty="0" err="1"/>
              <a:t>yürütebildiğini</a:t>
            </a:r>
            <a:r>
              <a:rPr lang="tr-TR" dirty="0"/>
              <a:t> </a:t>
            </a:r>
            <a:r>
              <a:rPr lang="tr-TR" dirty="0" err="1"/>
              <a:t>gözlemlemek</a:t>
            </a:r>
            <a:r>
              <a:rPr lang="tr-TR" dirty="0"/>
              <a:t> ve makine dilinde yazılan 10 farklı operasyon kodu çalıştırabilen bir işlemci tasarımı geliştirmektir.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38273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KULLANILAN ARAÇLAR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FBCPU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Simulatörü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400" dirty="0"/>
          </a:p>
          <a:p>
            <a:pPr algn="l"/>
            <a:endParaRPr lang="tr-TR" sz="1400" dirty="0"/>
          </a:p>
          <a:p>
            <a:pPr algn="l"/>
            <a:endParaRPr lang="tr-TR" sz="1400" dirty="0"/>
          </a:p>
          <a:p>
            <a:pPr algn="l"/>
            <a:endParaRPr lang="tr-T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FBCPU </a:t>
            </a:r>
            <a:r>
              <a:rPr lang="tr-T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Simulatörü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l"/>
            <a:endParaRPr lang="tr-TR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FB-CPU’nun mimarisini görselleştiren, veri akışının gözlemlenebildiği “FBCPU </a:t>
            </a:r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Simulatörü</a:t>
            </a: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” kullanılmıştır.</a:t>
            </a:r>
          </a:p>
          <a:p>
            <a:pPr algn="l"/>
            <a:endParaRPr lang="tr-T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Tasarımı </a:t>
            </a:r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gerçekleştiren</a:t>
            </a: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 ve veri </a:t>
            </a:r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akışlarını</a:t>
            </a: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 daha rahat bir </a:t>
            </a:r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şekilde</a:t>
            </a: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gözlemleyebildiğimiz</a:t>
            </a: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 bir </a:t>
            </a:r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simülatördür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endParaRPr lang="tr-T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br>
              <a:rPr lang="tr-TR" dirty="0"/>
            </a:br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D00A8024-8AE1-3142-A8BC-1401399BB3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692" y="2414620"/>
            <a:ext cx="5756910" cy="311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87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KULLANILAN ARAÇLAR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Xilinx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b="1" dirty="0" err="1"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 Design Suite 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400" dirty="0"/>
          </a:p>
          <a:p>
            <a:pPr algn="l"/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Xilinx</a:t>
            </a: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r>
              <a:rPr lang="tr-TR" sz="1200" b="1" dirty="0">
                <a:latin typeface="Arial" panose="020B0604020202020204" pitchFamily="34" charset="0"/>
                <a:cs typeface="Arial" panose="020B0604020202020204" pitchFamily="34" charset="0"/>
              </a:rPr>
              <a:t> Design Suite </a:t>
            </a:r>
            <a:r>
              <a:rPr lang="tr-TR" sz="15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l"/>
            <a:endParaRPr lang="tr-TR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FPGA geliştirme kartları üzerinde çalışmalar yapmak için gerekli olan tasarımı oluşturmak için kullanılmaktadır.</a:t>
            </a:r>
          </a:p>
          <a:p>
            <a:pPr algn="l"/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VHDL vb. donanım tasarım dillerini alarak, </a:t>
            </a:r>
            <a:r>
              <a:rPr lang="tr-TR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FPGA’e</a:t>
            </a:r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tr-TR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konfigüre</a:t>
            </a:r>
            <a:r>
              <a:rPr lang="tr-TR" sz="1300" b="1" dirty="0">
                <a:latin typeface="Arial" panose="020B0604020202020204" pitchFamily="34" charset="0"/>
                <a:cs typeface="Arial" panose="020B0604020202020204" pitchFamily="34" charset="0"/>
              </a:rPr>
              <a:t> edilebilecek tasarım dosyasını oluşturur.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br>
              <a:rPr lang="tr-TR" dirty="0"/>
            </a:br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87C8E09-A988-0E43-AAC1-85BAB9EA68C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693" y="2316218"/>
            <a:ext cx="5756910" cy="29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93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78AA07-1BAD-CF47-84EA-7977C078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tr-TR" sz="2400">
                <a:solidFill>
                  <a:schemeClr val="bg1"/>
                </a:solidFill>
              </a:rPr>
              <a:t>FB-CPU İŞLEMCİSİ VON NEUMONN MİMARİSİ ŞEKLİNDEDİR.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7F1298-D0BE-4A42-827F-0E615967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PROCESSİNG UNIT</a:t>
            </a:r>
          </a:p>
          <a:p>
            <a:r>
              <a:rPr lang="tr-TR">
                <a:solidFill>
                  <a:schemeClr val="bg1"/>
                </a:solidFill>
              </a:rPr>
              <a:t>MEMORY</a:t>
            </a:r>
          </a:p>
          <a:p>
            <a:r>
              <a:rPr lang="tr-TR">
                <a:solidFill>
                  <a:schemeClr val="bg1"/>
                </a:solidFill>
              </a:rPr>
              <a:t>CONTROL UNIT</a:t>
            </a:r>
          </a:p>
          <a:p>
            <a:r>
              <a:rPr lang="tr-TR">
                <a:solidFill>
                  <a:schemeClr val="bg1"/>
                </a:solidFill>
              </a:rPr>
              <a:t>İNPUP</a:t>
            </a:r>
          </a:p>
          <a:p>
            <a:r>
              <a:rPr lang="tr-TR">
                <a:solidFill>
                  <a:schemeClr val="bg1"/>
                </a:solidFill>
              </a:rPr>
              <a:t>OUTPUT</a:t>
            </a: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FE5BD4B-7E9A-AA4E-A10A-B821BF56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184239"/>
            <a:ext cx="6250769" cy="4328655"/>
          </a:xfrm>
          <a:prstGeom prst="rect">
            <a:avLst/>
          </a:prstGeom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957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FB-CPU’nun Desteklediği Operasyonlar </a:t>
            </a: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OPERASYON KODLARI VE KOMUT ADLARI</a:t>
            </a: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400" dirty="0"/>
          </a:p>
          <a:p>
            <a:pPr algn="l"/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İşlemci 9 adet komutu desteklemektedir.</a:t>
            </a:r>
          </a:p>
          <a:p>
            <a:pPr algn="l"/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600" b="1" dirty="0">
                <a:latin typeface="Arial" panose="020B0604020202020204" pitchFamily="34" charset="0"/>
                <a:cs typeface="Arial" panose="020B0604020202020204" pitchFamily="34" charset="0"/>
              </a:rPr>
              <a:t>FB-CPU’nun desteklediği operasyonlar Şekil 4’ün sol tarafında verilmektedir.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br>
              <a:rPr lang="tr-TR" dirty="0"/>
            </a:br>
            <a:endParaRPr lang="tr-TR" dirty="0"/>
          </a:p>
        </p:txBody>
      </p:sp>
      <p:pic>
        <p:nvPicPr>
          <p:cNvPr id="9" name="İçerik Yer Tutucusu 22" descr="tablo içeren bir resim&#10;&#10;Açıklama otomatik olarak oluşturuldu">
            <a:extLst>
              <a:ext uri="{FF2B5EF4-FFF2-40B4-BE49-F238E27FC236}">
                <a16:creationId xmlns:a16="http://schemas.microsoft.com/office/drawing/2014/main" id="{78384F27-0B26-374C-A398-9A2E67C0A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019" y="1814997"/>
            <a:ext cx="5218256" cy="4317732"/>
          </a:xfrm>
        </p:spPr>
      </p:pic>
    </p:spTree>
    <p:extLst>
      <p:ext uri="{BB962C8B-B14F-4D97-AF65-F5344CB8AC3E}">
        <p14:creationId xmlns:p14="http://schemas.microsoft.com/office/powerpoint/2010/main" val="1176356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b="1" dirty="0"/>
              <a:t>bellek sinyalleri</a:t>
            </a: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000" b="1" dirty="0"/>
              <a:t>FBCPU ve Bellek arasındaki bağlantılar</a:t>
            </a:r>
            <a:endParaRPr lang="tr-T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500" b="1" dirty="0"/>
              <a:t>MAR (6 Bit): Memory </a:t>
            </a:r>
            <a:r>
              <a:rPr lang="tr-TR" sz="1500" b="1" dirty="0" err="1"/>
              <a:t>Address</a:t>
            </a:r>
            <a:r>
              <a:rPr lang="tr-TR" sz="1500" b="1" dirty="0"/>
              <a:t> </a:t>
            </a:r>
            <a:r>
              <a:rPr lang="tr-TR" sz="1500" b="1" dirty="0" err="1"/>
              <a:t>Register</a:t>
            </a:r>
            <a:r>
              <a:rPr lang="tr-TR" sz="1500" b="1" dirty="0"/>
              <a:t> isminde bir saklayıcıdır. Bu saklayıcı </a:t>
            </a:r>
            <a:r>
              <a:rPr lang="tr-TR" sz="1500" b="1" dirty="0" err="1"/>
              <a:t>RAM’in</a:t>
            </a:r>
            <a:r>
              <a:rPr lang="tr-TR" sz="1500" b="1" dirty="0"/>
              <a:t> adres girişine bağlanmıştır. </a:t>
            </a:r>
            <a:r>
              <a:rPr lang="tr-TR" sz="1500" b="1" dirty="0" err="1"/>
              <a:t>RAM’in</a:t>
            </a:r>
            <a:r>
              <a:rPr lang="tr-TR" sz="1500" b="1" dirty="0"/>
              <a:t> 2^6 </a:t>
            </a:r>
            <a:r>
              <a:rPr lang="tr-TR" sz="1500" b="1" dirty="0" err="1"/>
              <a:t>lokasyonu</a:t>
            </a:r>
            <a:r>
              <a:rPr lang="tr-TR" sz="1500" b="1" dirty="0"/>
              <a:t> olduğu için MAR 6 bitliktir. Saklayıcı </a:t>
            </a:r>
            <a:r>
              <a:rPr lang="tr-TR" sz="1500" b="1" dirty="0" err="1"/>
              <a:t>RAM’in</a:t>
            </a:r>
            <a:r>
              <a:rPr lang="tr-TR" sz="1500" b="1" dirty="0"/>
              <a:t> içerisindedir.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5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500" b="1" dirty="0" err="1"/>
              <a:t>MDRIn</a:t>
            </a:r>
            <a:r>
              <a:rPr lang="tr-TR" sz="1500" b="1" dirty="0"/>
              <a:t> (10 Bit): Memory Data </a:t>
            </a:r>
            <a:r>
              <a:rPr lang="tr-TR" sz="1500" b="1" dirty="0" err="1"/>
              <a:t>Register</a:t>
            </a:r>
            <a:r>
              <a:rPr lang="tr-TR" sz="1500" b="1" dirty="0"/>
              <a:t> </a:t>
            </a:r>
            <a:r>
              <a:rPr lang="tr-TR" sz="1500" b="1" dirty="0" err="1"/>
              <a:t>In</a:t>
            </a:r>
            <a:r>
              <a:rPr lang="tr-TR" sz="1500" b="1" dirty="0"/>
              <a:t>, </a:t>
            </a:r>
            <a:r>
              <a:rPr lang="tr-TR" sz="1500" b="1" dirty="0" err="1"/>
              <a:t>RAM’e</a:t>
            </a:r>
            <a:r>
              <a:rPr lang="tr-TR" sz="1500" b="1" dirty="0"/>
              <a:t> bir veri yazılacağı zaman kullanılan saklayıcıdır. </a:t>
            </a:r>
            <a:r>
              <a:rPr lang="tr-TR" sz="1500" b="1" dirty="0" err="1"/>
              <a:t>RAM’in</a:t>
            </a:r>
            <a:r>
              <a:rPr lang="tr-TR" sz="1500" b="1" dirty="0"/>
              <a:t> bir </a:t>
            </a:r>
            <a:r>
              <a:rPr lang="tr-TR" sz="1500" b="1" dirty="0" err="1"/>
              <a:t>lokasyonu</a:t>
            </a:r>
            <a:r>
              <a:rPr lang="tr-TR" sz="1500" b="1" dirty="0"/>
              <a:t> 10 bitlik olmasından ötürü, saklayıcı 10 bittir. Saklayıcı </a:t>
            </a:r>
            <a:r>
              <a:rPr lang="tr-TR" sz="1500" b="1" dirty="0" err="1"/>
              <a:t>RAM’in</a:t>
            </a:r>
            <a:r>
              <a:rPr lang="tr-TR" sz="1500" b="1" dirty="0"/>
              <a:t> içerisindedir.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5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500" b="1" dirty="0" err="1"/>
              <a:t>RAMWr</a:t>
            </a:r>
            <a:r>
              <a:rPr lang="tr-TR" sz="1500" b="1" dirty="0"/>
              <a:t> (1 Bit): </a:t>
            </a:r>
            <a:r>
              <a:rPr lang="tr-TR" sz="1500" b="1" dirty="0" err="1"/>
              <a:t>RAM’e</a:t>
            </a:r>
            <a:r>
              <a:rPr lang="tr-TR" sz="1500" b="1" dirty="0"/>
              <a:t> veri yazılacağı durumlarda aktif edilmektedir. 1 olmadığı durumlarda </a:t>
            </a:r>
            <a:r>
              <a:rPr lang="tr-TR" sz="1500" b="1" dirty="0" err="1"/>
              <a:t>RAM’e</a:t>
            </a:r>
            <a:r>
              <a:rPr lang="tr-TR" sz="1500" b="1" dirty="0"/>
              <a:t> veri yazılmaz. Saklayıcı </a:t>
            </a:r>
            <a:r>
              <a:rPr lang="tr-TR" sz="1500" b="1" dirty="0" err="1"/>
              <a:t>RAM’in</a:t>
            </a:r>
            <a:r>
              <a:rPr lang="tr-TR" sz="1500" b="1" dirty="0"/>
              <a:t> içerisindedir.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5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500" b="1" dirty="0" err="1"/>
              <a:t>MDROut</a:t>
            </a:r>
            <a:r>
              <a:rPr lang="tr-TR" sz="1500" b="1" dirty="0"/>
              <a:t> (10 Bit): Memory Data </a:t>
            </a:r>
            <a:r>
              <a:rPr lang="tr-TR" sz="1500" b="1" dirty="0" err="1"/>
              <a:t>Register</a:t>
            </a:r>
            <a:r>
              <a:rPr lang="tr-TR" sz="1500" b="1" dirty="0"/>
              <a:t>, </a:t>
            </a:r>
            <a:r>
              <a:rPr lang="tr-TR" sz="1500" b="1" dirty="0" err="1"/>
              <a:t>RAM’den</a:t>
            </a:r>
            <a:r>
              <a:rPr lang="tr-TR" sz="1500" b="1" dirty="0"/>
              <a:t> veri okunacağı zaman kullanılan saklayıcıdır. </a:t>
            </a:r>
            <a:r>
              <a:rPr lang="tr-TR" sz="1500" b="1" dirty="0" err="1"/>
              <a:t>RAM’in</a:t>
            </a:r>
            <a:r>
              <a:rPr lang="tr-TR" sz="1500" b="1" dirty="0"/>
              <a:t> bir </a:t>
            </a:r>
            <a:r>
              <a:rPr lang="tr-TR" sz="1500" b="1" dirty="0" err="1"/>
              <a:t>lokasyonu</a:t>
            </a:r>
            <a:r>
              <a:rPr lang="tr-TR" sz="1500" b="1" dirty="0"/>
              <a:t> 10 bit olmasından dolayı, saklayıcı 10 bittir. Saklayıcı </a:t>
            </a:r>
            <a:r>
              <a:rPr lang="tr-TR" sz="1500" b="1" dirty="0" err="1"/>
              <a:t>RAM’in</a:t>
            </a:r>
            <a:r>
              <a:rPr lang="tr-TR" sz="1500" b="1" dirty="0"/>
              <a:t> içerisindedir.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5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9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400" dirty="0"/>
          </a:p>
          <a:p>
            <a:pPr algn="l"/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tr-T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dirty="0"/>
          </a:p>
          <a:p>
            <a:pPr algn="l"/>
            <a:endParaRPr lang="tr-TR" sz="1600" dirty="0"/>
          </a:p>
          <a:p>
            <a:pPr algn="l"/>
            <a:endParaRPr lang="tr-TR" sz="1600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br>
              <a:rPr lang="tr-TR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0D64C3-BD3F-1148-AF3D-CCF971383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9B2576CA-A937-B649-B169-38767E606C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29546" y="1931542"/>
            <a:ext cx="6380251" cy="380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4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7378AA07-1BAD-CF47-84EA-7977C078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FB-CPU İŞLEMCİSİ durum makinesi ile ifade edilmektedir.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87F1298-D0BE-4A42-827F-0E615967B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>
                <a:solidFill>
                  <a:schemeClr val="bg1"/>
                </a:solidFill>
                <a:cs typeface="Arial" panose="020B0604020202020204" pitchFamily="34" charset="0"/>
              </a:rPr>
              <a:t>Durum makinesinin çalışma prensibi; </a:t>
            </a:r>
          </a:p>
          <a:p>
            <a:r>
              <a:rPr lang="tr-TR" b="1" dirty="0">
                <a:solidFill>
                  <a:schemeClr val="bg1"/>
                </a:solidFill>
                <a:cs typeface="Arial" panose="020B0604020202020204" pitchFamily="34" charset="0"/>
              </a:rPr>
              <a:t>Durum saklayıcısının </a:t>
            </a:r>
            <a:r>
              <a:rPr lang="tr-TR" b="1" dirty="0" err="1">
                <a:solidFill>
                  <a:schemeClr val="bg1"/>
                </a:solidFill>
                <a:cs typeface="Arial" panose="020B0604020202020204" pitchFamily="34" charset="0"/>
              </a:rPr>
              <a:t>aldığı</a:t>
            </a:r>
            <a:r>
              <a:rPr lang="tr-TR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cs typeface="Arial" panose="020B0604020202020204" pitchFamily="34" charset="0"/>
              </a:rPr>
              <a:t>değere</a:t>
            </a:r>
            <a:r>
              <a:rPr lang="tr-TR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tr-TR" b="1" dirty="0" err="1">
                <a:solidFill>
                  <a:schemeClr val="bg1"/>
                </a:solidFill>
                <a:cs typeface="Arial" panose="020B0604020202020204" pitchFamily="34" charset="0"/>
              </a:rPr>
              <a:t>göre</a:t>
            </a:r>
            <a:r>
              <a:rPr lang="tr-TR" b="1" dirty="0">
                <a:solidFill>
                  <a:schemeClr val="bg1"/>
                </a:solidFill>
                <a:cs typeface="Arial" panose="020B0604020202020204" pitchFamily="34" charset="0"/>
              </a:rPr>
              <a:t> o durumdaki komutların çalışmasıyla </a:t>
            </a:r>
            <a:r>
              <a:rPr lang="tr-TR" b="1" dirty="0" err="1">
                <a:solidFill>
                  <a:schemeClr val="bg1"/>
                </a:solidFill>
                <a:cs typeface="Arial" panose="020B0604020202020204" pitchFamily="34" charset="0"/>
              </a:rPr>
              <a:t>oluşrulmuştur</a:t>
            </a:r>
            <a:r>
              <a:rPr lang="tr-TR" b="1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</a:p>
          <a:p>
            <a:r>
              <a:rPr lang="tr-TR" b="1" dirty="0">
                <a:solidFill>
                  <a:schemeClr val="bg1"/>
                </a:solidFill>
                <a:cs typeface="Arial" panose="020B0604020202020204" pitchFamily="34" charset="0"/>
              </a:rPr>
              <a:t>FBCPU 5 durumda ifade dilmektedir.</a:t>
            </a:r>
          </a:p>
          <a:p>
            <a:pPr marL="0" indent="0">
              <a:buNone/>
            </a:pPr>
            <a:endParaRPr lang="tr-TR" dirty="0">
              <a:solidFill>
                <a:schemeClr val="bg1"/>
              </a:solidFill>
            </a:endParaRP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70DDD8CE-9835-2645-BB04-5B108723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05" y="1525712"/>
            <a:ext cx="7153311" cy="4201028"/>
          </a:xfrm>
          <a:prstGeom prst="rect">
            <a:avLst/>
          </a:prstGeom>
        </p:spPr>
      </p:pic>
      <p:sp>
        <p:nvSpPr>
          <p:cNvPr id="12" name="Başlık 1">
            <a:extLst>
              <a:ext uri="{FF2B5EF4-FFF2-40B4-BE49-F238E27FC236}">
                <a16:creationId xmlns:a16="http://schemas.microsoft.com/office/drawing/2014/main" id="{B317353A-76FD-C646-BA5C-00DEE12AA223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>
                <a:latin typeface="Arial" panose="020B0604020202020204" pitchFamily="34" charset="0"/>
                <a:cs typeface="Arial" panose="020B0604020202020204" pitchFamily="34" charset="0"/>
              </a:rPr>
              <a:t>Durum makinesi gösterimi</a:t>
            </a:r>
          </a:p>
        </p:txBody>
      </p:sp>
    </p:spTree>
    <p:extLst>
      <p:ext uri="{BB962C8B-B14F-4D97-AF65-F5344CB8AC3E}">
        <p14:creationId xmlns:p14="http://schemas.microsoft.com/office/powerpoint/2010/main" val="306866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764AE-D7B7-4CB5-A0E1-2885E459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9C095C-3AB6-49D8-9436-3672566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Başlık 1">
            <a:extLst>
              <a:ext uri="{FF2B5EF4-FFF2-40B4-BE49-F238E27FC236}">
                <a16:creationId xmlns:a16="http://schemas.microsoft.com/office/drawing/2014/main" id="{2E42B41B-788F-9D4D-A7C1-49707ADB48B9}"/>
              </a:ext>
            </a:extLst>
          </p:cNvPr>
          <p:cNvSpPr txBox="1">
            <a:spLocks/>
          </p:cNvSpPr>
          <p:nvPr/>
        </p:nvSpPr>
        <p:spPr bwMode="black">
          <a:xfrm>
            <a:off x="380756" y="494857"/>
            <a:ext cx="3872533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>
                <a:latin typeface="Arial" panose="020B0604020202020204" pitchFamily="34" charset="0"/>
                <a:cs typeface="Arial" panose="020B0604020202020204" pitchFamily="34" charset="0"/>
              </a:rPr>
              <a:t>saklayıcılar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Başlık 1">
            <a:extLst>
              <a:ext uri="{FF2B5EF4-FFF2-40B4-BE49-F238E27FC236}">
                <a16:creationId xmlns:a16="http://schemas.microsoft.com/office/drawing/2014/main" id="{F1342DA7-7472-F74B-9099-7015A4D8C960}"/>
              </a:ext>
            </a:extLst>
          </p:cNvPr>
          <p:cNvSpPr txBox="1">
            <a:spLocks/>
          </p:cNvSpPr>
          <p:nvPr/>
        </p:nvSpPr>
        <p:spPr bwMode="black">
          <a:xfrm>
            <a:off x="5055300" y="494857"/>
            <a:ext cx="6735695" cy="59487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>
                <a:latin typeface="Arial" panose="020B0604020202020204" pitchFamily="34" charset="0"/>
                <a:cs typeface="Arial" panose="020B0604020202020204" pitchFamily="34" charset="0"/>
              </a:rPr>
              <a:t>FB-CPU Verilog RTL dili ile tasarımı</a:t>
            </a:r>
            <a:endParaRPr lang="tr-T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aşlık 1">
            <a:extLst>
              <a:ext uri="{FF2B5EF4-FFF2-40B4-BE49-F238E27FC236}">
                <a16:creationId xmlns:a16="http://schemas.microsoft.com/office/drawing/2014/main" id="{F5DE412D-BB9B-404C-AFD8-DC9B9FD60D5C}"/>
              </a:ext>
            </a:extLst>
          </p:cNvPr>
          <p:cNvSpPr txBox="1">
            <a:spLocks/>
          </p:cNvSpPr>
          <p:nvPr/>
        </p:nvSpPr>
        <p:spPr bwMode="black">
          <a:xfrm>
            <a:off x="401005" y="1584587"/>
            <a:ext cx="385228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r-TR" sz="1400"/>
          </a:p>
          <a:p>
            <a:pPr algn="l"/>
            <a:endParaRPr lang="tr-TR" sz="1400"/>
          </a:p>
          <a:p>
            <a:pPr algn="l"/>
            <a:endParaRPr lang="tr-TR" sz="1400"/>
          </a:p>
          <a:p>
            <a:pPr algn="l"/>
            <a:endParaRPr lang="tr-TR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tr-TR" sz="1200" b="1">
                <a:latin typeface="Arial" panose="020B0604020202020204" pitchFamily="34" charset="0"/>
                <a:cs typeface="Arial" panose="020B0604020202020204" pitchFamily="34" charset="0"/>
              </a:rPr>
              <a:t>FBCPU’nun tasarımda 4 adet saklayıcı bulunmaktadır.</a:t>
            </a:r>
          </a:p>
          <a:p>
            <a:pPr algn="l"/>
            <a:r>
              <a:rPr lang="tr-TR" sz="1200" b="1">
                <a:latin typeface="Arial" panose="020B0604020202020204" pitchFamily="34" charset="0"/>
                <a:cs typeface="Arial" panose="020B0604020202020204" pitchFamily="34" charset="0"/>
              </a:rPr>
              <a:t>Bunlar</a:t>
            </a:r>
            <a:r>
              <a:rPr lang="tr-TR" sz="1600" b="1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l"/>
            <a:endParaRPr lang="tr-TR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>
                <a:latin typeface="Arial" panose="020B0604020202020204" pitchFamily="34" charset="0"/>
                <a:cs typeface="Arial" panose="020B0604020202020204" pitchFamily="34" charset="0"/>
              </a:rPr>
              <a:t>durum: Durum makinasında, hangi durumda olduğunu bilgisi tutulur.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>
                <a:latin typeface="Arial" panose="020B0604020202020204" pitchFamily="34" charset="0"/>
                <a:cs typeface="Arial" panose="020B0604020202020204" pitchFamily="34" charset="0"/>
              </a:rPr>
              <a:t>PC: RAM’deki hangi adresteki komutun çalıştığı bilgisi tutulur.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>
                <a:latin typeface="Arial" panose="020B0604020202020204" pitchFamily="34" charset="0"/>
                <a:cs typeface="Arial" panose="020B0604020202020204" pitchFamily="34" charset="0"/>
              </a:rPr>
              <a:t>IR: O anda çalışan komutun kendisi tutulur.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tr-TR" sz="1200" b="1">
                <a:latin typeface="Arial" panose="020B0604020202020204" pitchFamily="34" charset="0"/>
                <a:cs typeface="Arial" panose="020B0604020202020204" pitchFamily="34" charset="0"/>
              </a:rPr>
              <a:t>ACC: Geçici saklama alanı.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1200"/>
          </a:p>
          <a:p>
            <a:pPr algn="l"/>
            <a:endParaRPr lang="tr-TR" sz="1600"/>
          </a:p>
          <a:p>
            <a:pPr algn="l"/>
            <a:endParaRPr lang="tr-TR" sz="1600" dirty="0"/>
          </a:p>
        </p:txBody>
      </p:sp>
      <p:sp>
        <p:nvSpPr>
          <p:cNvPr id="50" name="Başlık 1">
            <a:extLst>
              <a:ext uri="{FF2B5EF4-FFF2-40B4-BE49-F238E27FC236}">
                <a16:creationId xmlns:a16="http://schemas.microsoft.com/office/drawing/2014/main" id="{68C6F975-5826-274A-8A34-8B00A65B7F02}"/>
              </a:ext>
            </a:extLst>
          </p:cNvPr>
          <p:cNvSpPr txBox="1">
            <a:spLocks noGrp="1"/>
          </p:cNvSpPr>
          <p:nvPr>
            <p:ph type="title"/>
          </p:nvPr>
        </p:nvSpPr>
        <p:spPr bwMode="black">
          <a:xfrm>
            <a:off x="5055300" y="1584587"/>
            <a:ext cx="6735695" cy="477855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l"/>
            <a:br>
              <a:rPr lang="tr-TR"/>
            </a:br>
            <a:endParaRPr lang="tr-TR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4D729E33-1567-7441-8EA0-B354FB3E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888" y="1788873"/>
            <a:ext cx="4962520" cy="43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2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838</Words>
  <Application>Microsoft Macintosh PowerPoint</Application>
  <PresentationFormat>Geniş ekran</PresentationFormat>
  <Paragraphs>135</Paragraphs>
  <Slides>18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2" baseType="lpstr">
      <vt:lpstr>Arial</vt:lpstr>
      <vt:lpstr>Calibri</vt:lpstr>
      <vt:lpstr>Gill Sans MT</vt:lpstr>
      <vt:lpstr>Paket</vt:lpstr>
      <vt:lpstr>FPGA KULLANARAK 9 KOMUTLUK İŞLEMCİ (FB-CPU) RTL TASARIMI</vt:lpstr>
      <vt:lpstr>PROJENİN TANIMI VE AMACI</vt:lpstr>
      <vt:lpstr> </vt:lpstr>
      <vt:lpstr> </vt:lpstr>
      <vt:lpstr>FB-CPU İŞLEMCİSİ VON NEUMONN MİMARİSİ ŞEKLİNDEDİR.</vt:lpstr>
      <vt:lpstr> </vt:lpstr>
      <vt:lpstr> </vt:lpstr>
      <vt:lpstr>FB-CPU İŞLEMCİSİ durum makinesi ile ifade edilmektedir.</vt:lpstr>
      <vt:lpstr> </vt:lpstr>
      <vt:lpstr> </vt:lpstr>
      <vt:lpstr>PowerPoint Sunusu</vt:lpstr>
      <vt:lpstr>PowerPoint Sunusu</vt:lpstr>
      <vt:lpstr>PowerPoint Sunusu</vt:lpstr>
      <vt:lpstr>PowerPoint Sunusu</vt:lpstr>
      <vt:lpstr>PowerPoint Sunusu</vt:lpstr>
      <vt:lpstr>SONUÇLAR VE KAZANIMLAR</vt:lpstr>
      <vt:lpstr>BENİ DİNLEDİĞİNİZ İÇİN TEŞEKKÜR EDERİM.</vt:lpstr>
      <vt:lpstr>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KULLANARAK 9 KOMUTLUK İŞLEMCİ (FB-CPU) RTL TASARIMI</dc:title>
  <dc:creator>Recep GEMALMAZ</dc:creator>
  <cp:lastModifiedBy>Recep GEMALMAZ</cp:lastModifiedBy>
  <cp:revision>1</cp:revision>
  <dcterms:created xsi:type="dcterms:W3CDTF">2020-12-21T15:51:56Z</dcterms:created>
  <dcterms:modified xsi:type="dcterms:W3CDTF">2020-12-21T15:53:17Z</dcterms:modified>
</cp:coreProperties>
</file>